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4" r:id="rId2"/>
    <p:sldMasterId id="2147483657" r:id="rId3"/>
    <p:sldMasterId id="2147483660" r:id="rId4"/>
    <p:sldMasterId id="2147483663" r:id="rId5"/>
    <p:sldMasterId id="2147483666" r:id="rId6"/>
    <p:sldMasterId id="2147483669" r:id="rId7"/>
  </p:sldMasterIdLst>
  <p:sldIdLst>
    <p:sldId id="266" r:id="rId8"/>
  </p:sldIdLst>
  <p:sldSz cx="7562850" cy="10688638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2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ell Holm" initials="KH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iddels stil 1 - uthevingsfarg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ddels stil 1 - uthevingsfar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ddels stil 1 - uthevingsfarg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ddels stil 3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emastil 2 - uthevingsfarg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mastil 1 - uthevingsfarg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uthevingsfarg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ys stil 3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 stil 3 - uthevingsfarg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 stil 3 - uthevingsfarg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- uthevingsfar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 stil 3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- uthevingsfarg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ys stil 1 - uthevingsfarg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0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4014" y="108"/>
      </p:cViewPr>
      <p:guideLst>
        <p:guide orient="horz" pos="1132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CZ_2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PL.png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SI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DK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file://localhost/Volumes/Arbeidsdisk/Jobber/Isola/Produktark/Assets/Payoffs/Greylang30optDE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27" name="TekstSylinder 26"/>
          <p:cNvSpPr txBox="1"/>
          <p:nvPr userDrawn="1"/>
        </p:nvSpPr>
        <p:spPr>
          <a:xfrm>
            <a:off x="4636406" y="308191"/>
            <a:ext cx="25274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ISOLA PRODUCT DATA</a:t>
            </a:r>
            <a:r>
              <a:rPr lang="nb-NO" sz="900" b="0" i="0" u="none" kern="0" spc="240" normalizeH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SHEET</a:t>
            </a:r>
            <a:endParaRPr lang="nb-NO" sz="900" b="0" i="0" u="none" kern="0" spc="240" normalizeH="0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chemeClr val="tx1"/>
                </a:solidFill>
              </a:uFill>
              <a:latin typeface="Arial"/>
              <a:cs typeface="Arial"/>
            </a:endParaRPr>
          </a:p>
          <a:p>
            <a:pPr algn="ctr"/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6"/>
          <p:cNvCxnSpPr/>
          <p:nvPr userDrawn="1"/>
        </p:nvCxnSpPr>
        <p:spPr>
          <a:xfrm>
            <a:off x="4580300" y="499092"/>
            <a:ext cx="2594958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33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4580300" y="499091"/>
            <a:ext cx="260077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www.isola.com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0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ech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1107996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Powertekk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sro</a:t>
            </a:r>
            <a:endParaRPr lang="nb-NO" sz="1200" b="1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Raškov</a:t>
            </a:r>
            <a:r>
              <a:rPr lang="nb-NO" sz="1200" b="0" i="0" dirty="0" smtClean="0">
                <a:latin typeface="+mn-lt"/>
                <a:cs typeface="Arial"/>
              </a:rPr>
              <a:t> 90 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789 64 </a:t>
            </a:r>
            <a:r>
              <a:rPr lang="nb-NO" sz="1200" b="0" i="0" dirty="0" err="1" smtClean="0">
                <a:latin typeface="+mn-lt"/>
                <a:cs typeface="Arial"/>
              </a:rPr>
              <a:t>Bohdíkov</a:t>
            </a:r>
            <a:r>
              <a:rPr lang="nb-NO" sz="1200" b="0" i="0" dirty="0" smtClean="0">
                <a:latin typeface="+mn-lt"/>
                <a:cs typeface="Arial"/>
              </a:rPr>
              <a:t> 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Tel: 583 286 311 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info@isola.cz</a:t>
            </a:r>
            <a:r>
              <a:rPr lang="nb-NO" sz="1200" b="0" i="0" dirty="0" smtClean="0">
                <a:latin typeface="+mn-lt"/>
                <a:cs typeface="Arial"/>
              </a:rPr>
              <a:t> 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www.isola.cz</a:t>
            </a:r>
            <a:endParaRPr lang="nb-NO" sz="1200" b="0" i="0" dirty="0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Certifikáty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n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27" name="TekstSylinder 26"/>
          <p:cNvSpPr txBox="1"/>
          <p:nvPr userDrawn="1"/>
        </p:nvSpPr>
        <p:spPr>
          <a:xfrm>
            <a:off x="5236119" y="308191"/>
            <a:ext cx="19276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+mn-lt"/>
                <a:cs typeface="Arial"/>
              </a:rPr>
              <a:t>ISOLA DATA SHEET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6"/>
          <p:cNvCxnSpPr/>
          <p:nvPr userDrawn="1"/>
        </p:nvCxnSpPr>
        <p:spPr>
          <a:xfrm>
            <a:off x="5236119" y="499091"/>
            <a:ext cx="1939139" cy="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33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5236119" y="499091"/>
            <a:ext cx="194495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www.isola.pl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n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1107996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Powertekk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sro</a:t>
            </a:r>
            <a:endParaRPr lang="nb-NO" sz="1200" b="1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Raškov</a:t>
            </a:r>
            <a:r>
              <a:rPr lang="nb-NO" sz="1200" b="0" i="0" dirty="0" smtClean="0">
                <a:latin typeface="+mn-lt"/>
                <a:cs typeface="Arial"/>
              </a:rPr>
              <a:t> 90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789 64 </a:t>
            </a:r>
            <a:r>
              <a:rPr lang="nb-NO" sz="1200" b="0" i="0" dirty="0" err="1" smtClean="0">
                <a:latin typeface="+mn-lt"/>
                <a:cs typeface="Arial"/>
              </a:rPr>
              <a:t>Bohdíkov</a:t>
            </a:r>
            <a:endParaRPr lang="nb-NO" sz="1200" b="0" i="0" dirty="0" smtClean="0">
              <a:latin typeface="+mn-lt"/>
              <a:cs typeface="Arial"/>
            </a:endParaRPr>
          </a:p>
          <a:p>
            <a:r>
              <a:rPr lang="nb-NO" sz="1200" b="0" i="0" dirty="0" smtClean="0">
                <a:latin typeface="+mn-lt"/>
                <a:cs typeface="Arial"/>
              </a:rPr>
              <a:t>Tel: 583 286 311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info@isola.cz</a:t>
            </a:r>
            <a:endParaRPr lang="nb-NO" sz="1200" b="0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www.isola.cz</a:t>
            </a:r>
            <a:endParaRPr lang="nb-NO" sz="1200" b="0" i="0" dirty="0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Certifikáty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venia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www.isola.si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236119" y="308191"/>
            <a:ext cx="19276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+mn-lt"/>
                <a:cs typeface="Arial"/>
              </a:rPr>
              <a:t>ISOLA DATA SHEET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6"/>
          <p:cNvCxnSpPr/>
          <p:nvPr userDrawn="1"/>
        </p:nvCxnSpPr>
        <p:spPr>
          <a:xfrm>
            <a:off x="5236119" y="499091"/>
            <a:ext cx="1939139" cy="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5236119" y="499091"/>
            <a:ext cx="194495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10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venia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1107996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Powertekk</a:t>
            </a:r>
            <a:r>
              <a:rPr lang="nb-NO" sz="1200" b="1" i="0" dirty="0" smtClean="0">
                <a:latin typeface="+mn-lt"/>
                <a:cs typeface="Arial"/>
              </a:rPr>
              <a:t> </a:t>
            </a:r>
            <a:r>
              <a:rPr lang="nb-NO" sz="1200" b="1" i="0" dirty="0" err="1" smtClean="0">
                <a:latin typeface="+mn-lt"/>
                <a:cs typeface="Arial"/>
              </a:rPr>
              <a:t>sro</a:t>
            </a:r>
            <a:endParaRPr lang="nb-NO" sz="1200" b="1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Raškov</a:t>
            </a:r>
            <a:r>
              <a:rPr lang="nb-NO" sz="1200" b="0" i="0" dirty="0" smtClean="0">
                <a:latin typeface="+mn-lt"/>
                <a:cs typeface="Arial"/>
              </a:rPr>
              <a:t> 90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789 64 </a:t>
            </a:r>
            <a:r>
              <a:rPr lang="nb-NO" sz="1200" b="0" i="0" dirty="0" err="1" smtClean="0">
                <a:latin typeface="+mn-lt"/>
                <a:cs typeface="Arial"/>
              </a:rPr>
              <a:t>Bohdíkov</a:t>
            </a:r>
            <a:endParaRPr lang="nb-NO" sz="1200" b="0" i="0" dirty="0" smtClean="0">
              <a:latin typeface="+mn-lt"/>
              <a:cs typeface="Arial"/>
            </a:endParaRPr>
          </a:p>
          <a:p>
            <a:r>
              <a:rPr lang="nb-NO" sz="1200" b="0" i="0" dirty="0" smtClean="0">
                <a:latin typeface="+mn-lt"/>
                <a:cs typeface="Arial"/>
              </a:rPr>
              <a:t>Tel: 583 286 311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info@isola.cz</a:t>
            </a:r>
            <a:endParaRPr lang="nb-NO" sz="1200" b="0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www.isola.cz</a:t>
            </a:r>
            <a:endParaRPr lang="nb-NO" sz="1200" b="0" i="0" dirty="0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Certifikáty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1477328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as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N-3945 Porsgrunn</a:t>
            </a:r>
            <a:r>
              <a:rPr lang="nb-NO" sz="1200" b="0" i="0" baseline="0" dirty="0" smtClean="0">
                <a:latin typeface="+mn-lt"/>
                <a:cs typeface="Arial"/>
              </a:rPr>
              <a:t> - </a:t>
            </a:r>
            <a:r>
              <a:rPr lang="nb-NO" sz="1200" b="0" i="0" dirty="0" smtClean="0">
                <a:latin typeface="+mn-lt"/>
                <a:cs typeface="Arial"/>
              </a:rPr>
              <a:t>Norway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Tlf.: +47 35 57 57 00 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Fax: +47 35 55 48 44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E-post: </a:t>
            </a:r>
            <a:r>
              <a:rPr lang="nb-NO" sz="1200" b="0" i="0" dirty="0" err="1" smtClean="0">
                <a:latin typeface="+mn-lt"/>
                <a:cs typeface="Arial"/>
              </a:rPr>
              <a:t>isola@isola.no</a:t>
            </a:r>
            <a:endParaRPr lang="nb-NO" sz="1200" b="0" i="0" dirty="0" smtClean="0">
              <a:latin typeface="+mn-lt"/>
              <a:cs typeface="Arial"/>
            </a:endParaRPr>
          </a:p>
          <a:p>
            <a:r>
              <a:rPr lang="nb-NO" sz="1200" b="0" i="0" dirty="0" err="1" smtClean="0">
                <a:latin typeface="+mn-lt"/>
                <a:cs typeface="Arial"/>
              </a:rPr>
              <a:t>www.isola.com</a:t>
            </a:r>
            <a:r>
              <a:rPr lang="nb-NO" sz="1200" b="0" i="0" dirty="0" smtClean="0">
                <a:latin typeface="+mn-lt"/>
                <a:cs typeface="Arial"/>
              </a:rPr>
              <a:t/>
            </a:r>
            <a:br>
              <a:rPr lang="nb-NO" sz="1200" b="0" i="0" dirty="0" smtClean="0">
                <a:latin typeface="+mn-lt"/>
                <a:cs typeface="Arial"/>
              </a:rPr>
            </a:br>
            <a:endParaRPr lang="nb-NO" sz="1200" b="0" i="0" dirty="0" smtClean="0">
              <a:latin typeface="+mn-lt"/>
              <a:cs typeface="Arial"/>
            </a:endParaRPr>
          </a:p>
          <a:p>
            <a:endParaRPr lang="nb-NO" sz="1200" b="0" i="0" dirty="0" err="1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Approvals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0"/>
          <a:stretch/>
        </p:blipFill>
        <p:spPr>
          <a:xfrm>
            <a:off x="5733763" y="312160"/>
            <a:ext cx="1619490" cy="1008792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edish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27" name="TekstSylinder 26"/>
          <p:cNvSpPr txBox="1"/>
          <p:nvPr userDrawn="1"/>
        </p:nvSpPr>
        <p:spPr>
          <a:xfrm>
            <a:off x="4636406" y="308191"/>
            <a:ext cx="25274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ISOLA PRODUKTDATABLAD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6"/>
          <p:cNvCxnSpPr/>
          <p:nvPr userDrawn="1"/>
        </p:nvCxnSpPr>
        <p:spPr>
          <a:xfrm>
            <a:off x="4814446" y="499092"/>
            <a:ext cx="2160814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33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4814445" y="499091"/>
            <a:ext cx="216081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www.isola.se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edish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1107996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 ab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Storgatan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59 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 53 Kristianstad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Tel: 08 444 78 80 Fax: 08 730 23 51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E-post: isola@isola.se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www.isola.se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Godkänningar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24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mar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www.isola-platon.dk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4636406" y="308191"/>
            <a:ext cx="25274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ISOLA PRODUKTDATABLAD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6"/>
          <p:cNvCxnSpPr/>
          <p:nvPr userDrawn="1"/>
        </p:nvCxnSpPr>
        <p:spPr>
          <a:xfrm>
            <a:off x="4814446" y="499092"/>
            <a:ext cx="2160814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4814445" y="499091"/>
            <a:ext cx="216081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449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mar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738664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AS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Vesterballevej</a:t>
            </a:r>
            <a:r>
              <a:rPr lang="nb-NO" sz="1200" b="0" i="0" dirty="0" smtClean="0">
                <a:latin typeface="+mn-lt"/>
                <a:cs typeface="Arial"/>
              </a:rPr>
              <a:t> 5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DK-7000 Fredericia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www.isola-platon.dk</a:t>
            </a:r>
            <a:endParaRPr lang="nb-NO" sz="1200" b="0" i="0" dirty="0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Godkendelser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27" name="TekstSylinder 26"/>
          <p:cNvSpPr txBox="1"/>
          <p:nvPr userDrawn="1"/>
        </p:nvSpPr>
        <p:spPr>
          <a:xfrm>
            <a:off x="4723805" y="308191"/>
            <a:ext cx="244001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+mn-lt"/>
                <a:cs typeface="Arial"/>
              </a:rPr>
              <a:t>ISOLA PRODUKTDATENBLATT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6"/>
          <p:cNvCxnSpPr/>
          <p:nvPr userDrawn="1"/>
        </p:nvCxnSpPr>
        <p:spPr>
          <a:xfrm>
            <a:off x="4723805" y="499092"/>
            <a:ext cx="2451453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33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4723805" y="499091"/>
            <a:ext cx="2457270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www.isola-platon.de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40130" y="9322681"/>
            <a:ext cx="3102812" cy="923330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nb-NO" sz="1200" b="1" i="0" dirty="0" err="1" smtClean="0">
                <a:latin typeface="+mn-lt"/>
                <a:cs typeface="Arial"/>
              </a:rPr>
              <a:t>Isola</a:t>
            </a:r>
            <a:r>
              <a:rPr lang="nb-NO" sz="1200" b="1" i="0" dirty="0" smtClean="0">
                <a:latin typeface="+mn-lt"/>
                <a:cs typeface="Arial"/>
              </a:rPr>
              <a:t> AS</a:t>
            </a:r>
          </a:p>
          <a:p>
            <a:r>
              <a:rPr lang="nb-NO" sz="1200" b="0" i="0" dirty="0" err="1" smtClean="0">
                <a:latin typeface="+mn-lt"/>
                <a:cs typeface="Arial"/>
              </a:rPr>
              <a:t>Besuchsadresse</a:t>
            </a:r>
            <a:r>
              <a:rPr lang="nb-NO" sz="1200" b="0" i="0" dirty="0" smtClean="0">
                <a:latin typeface="+mn-lt"/>
                <a:cs typeface="Arial"/>
              </a:rPr>
              <a:t>: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Prestemoen 9, N-3946 Porsgrunn</a:t>
            </a:r>
          </a:p>
          <a:p>
            <a:r>
              <a:rPr lang="nb-NO" sz="1200" b="1" i="0" dirty="0" err="1" smtClean="0">
                <a:latin typeface="+mn-lt"/>
                <a:cs typeface="Arial"/>
              </a:rPr>
              <a:t>Bürozeiten</a:t>
            </a:r>
            <a:r>
              <a:rPr lang="nb-NO" sz="1200" b="1" i="0" dirty="0" smtClean="0">
                <a:latin typeface="+mn-lt"/>
                <a:cs typeface="Arial"/>
              </a:rPr>
              <a:t>:</a:t>
            </a:r>
          </a:p>
          <a:p>
            <a:r>
              <a:rPr lang="nb-NO" sz="1200" b="0" i="0" dirty="0" smtClean="0">
                <a:latin typeface="+mn-lt"/>
                <a:cs typeface="Arial"/>
              </a:rPr>
              <a:t>8.00 </a:t>
            </a:r>
            <a:r>
              <a:rPr lang="nb-NO" sz="1200" b="0" i="0" dirty="0" err="1" smtClean="0">
                <a:latin typeface="+mn-lt"/>
                <a:cs typeface="Arial"/>
              </a:rPr>
              <a:t>Uhr</a:t>
            </a:r>
            <a:r>
              <a:rPr lang="nb-NO" sz="1200" b="0" i="0" dirty="0" smtClean="0">
                <a:latin typeface="+mn-lt"/>
                <a:cs typeface="Arial"/>
              </a:rPr>
              <a:t> bis 16.00 </a:t>
            </a:r>
            <a:r>
              <a:rPr lang="nb-NO" sz="1200" b="0" i="0" dirty="0" err="1" smtClean="0">
                <a:latin typeface="+mn-lt"/>
                <a:cs typeface="Arial"/>
              </a:rPr>
              <a:t>Uhr</a:t>
            </a:r>
            <a:endParaRPr lang="nb-NO" sz="1200" b="0" i="0" dirty="0" smtClean="0">
              <a:latin typeface="+mn-lt"/>
              <a:cs typeface="Arial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540130" y="8298495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 err="1" smtClean="0">
                <a:latin typeface="B Frutiger Bold"/>
                <a:cs typeface="B Frutiger Bold"/>
              </a:rPr>
              <a:t>Zulassungen</a:t>
            </a:r>
            <a:endParaRPr lang="nb-NO" sz="1200" dirty="0" smtClean="0">
              <a:latin typeface="B Frutiger Bold"/>
              <a:cs typeface="B Frutiger Bold"/>
            </a:endParaRP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418941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1335088"/>
            <a:ext cx="5600786" cy="300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8" name="Plassholder for tekst 34"/>
          <p:cNvSpPr>
            <a:spLocks noGrp="1"/>
          </p:cNvSpPr>
          <p:nvPr>
            <p:ph type="body" sz="quarter" idx="19" hasCustomPrompt="1"/>
          </p:nvPr>
        </p:nvSpPr>
        <p:spPr>
          <a:xfrm>
            <a:off x="533399" y="7395108"/>
            <a:ext cx="5600079" cy="757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/>
            </a:lvl1pPr>
          </a:lstStyle>
          <a:p>
            <a:pPr lvl="0"/>
            <a:r>
              <a:rPr lang="nb-NO" dirty="0" smtClean="0"/>
              <a:t>noter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5"/>
          <a:stretch/>
        </p:blipFill>
        <p:spPr>
          <a:xfrm>
            <a:off x="228600" y="312161"/>
            <a:ext cx="5905587" cy="9525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0"/>
          <a:stretch/>
        </p:blipFill>
        <p:spPr>
          <a:xfrm>
            <a:off x="5733763" y="312161"/>
            <a:ext cx="1619490" cy="10067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92" y="9401354"/>
            <a:ext cx="92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ech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5" y="9806252"/>
            <a:ext cx="5321740" cy="393346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312161"/>
            <a:ext cx="7086600" cy="952500"/>
          </a:xfrm>
          <a:prstGeom prst="rect">
            <a:avLst/>
          </a:prstGeom>
        </p:spPr>
      </p:pic>
      <p:sp>
        <p:nvSpPr>
          <p:cNvPr id="31" name="Plassholder for bilde 30"/>
          <p:cNvSpPr>
            <a:spLocks noGrp="1"/>
          </p:cNvSpPr>
          <p:nvPr>
            <p:ph type="pic" sz="quarter" idx="14" hasCustomPrompt="1"/>
          </p:nvPr>
        </p:nvSpPr>
        <p:spPr>
          <a:xfrm>
            <a:off x="3242157" y="2022802"/>
            <a:ext cx="3927475" cy="25273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 smtClean="0"/>
              <a:t>Produktbilde</a:t>
            </a:r>
            <a:endParaRPr lang="nb-NO" dirty="0"/>
          </a:p>
        </p:txBody>
      </p:sp>
      <p:sp>
        <p:nvSpPr>
          <p:cNvPr id="50" name="Plassholder f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>
              <a:buFontTx/>
              <a:buNone/>
              <a:defRPr sz="2800" b="1" i="0"/>
            </a:lvl1pPr>
          </a:lstStyle>
          <a:p>
            <a:pPr lvl="0"/>
            <a:r>
              <a:rPr lang="nb-NO" dirty="0" smtClean="0"/>
              <a:t>Produktnavn</a:t>
            </a:r>
            <a:endParaRPr lang="nb-NO" dirty="0"/>
          </a:p>
        </p:txBody>
      </p:sp>
      <p:sp>
        <p:nvSpPr>
          <p:cNvPr id="51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35088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1644837"/>
            <a:ext cx="7086600" cy="38100"/>
          </a:xfrm>
          <a:prstGeom prst="rect">
            <a:avLst/>
          </a:prstGeom>
        </p:spPr>
      </p:pic>
      <p:sp>
        <p:nvSpPr>
          <p:cNvPr id="23" name="Rektangel 6"/>
          <p:cNvSpPr>
            <a:spLocks noChangeArrowheads="1"/>
          </p:cNvSpPr>
          <p:nvPr userDrawn="1"/>
        </p:nvSpPr>
        <p:spPr bwMode="auto">
          <a:xfrm>
            <a:off x="533400" y="9901217"/>
            <a:ext cx="18748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nn-NO" sz="1000" i="0" kern="1400" spc="0" dirty="0" err="1" smtClean="0">
                <a:solidFill>
                  <a:schemeClr val="bg1"/>
                </a:solidFill>
                <a:latin typeface="Helvetivca" charset="0"/>
                <a:cs typeface="Helvetivca" charset="0"/>
              </a:rPr>
              <a:t>www.isola.cz</a:t>
            </a:r>
            <a:endParaRPr lang="nn-NO" sz="1000" i="0" kern="1400" spc="0" dirty="0">
              <a:solidFill>
                <a:schemeClr val="bg1"/>
              </a:solidFill>
              <a:latin typeface="Helvetivca" charset="0"/>
              <a:cs typeface="Helvetivca" charset="0"/>
            </a:endParaRPr>
          </a:p>
        </p:txBody>
      </p:sp>
      <p:pic>
        <p:nvPicPr>
          <p:cNvPr id="24" name="Bilde 23" descr="CMYK liten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6" y="9655917"/>
            <a:ext cx="948758" cy="71156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236119" y="308191"/>
            <a:ext cx="19276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i="0" u="none" kern="0" spc="240" normalizeH="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+mn-lt"/>
                <a:cs typeface="Arial"/>
              </a:rPr>
              <a:t>ISOLA DATA SHEET</a:t>
            </a:r>
            <a:endParaRPr lang="nb-N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6"/>
          <p:cNvCxnSpPr/>
          <p:nvPr userDrawn="1"/>
        </p:nvCxnSpPr>
        <p:spPr>
          <a:xfrm>
            <a:off x="5236119" y="499091"/>
            <a:ext cx="1939139" cy="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32"/>
          <p:cNvSpPr>
            <a:spLocks noGrp="1"/>
          </p:cNvSpPr>
          <p:nvPr>
            <p:ph type="body" sz="quarter" idx="15" hasCustomPrompt="1"/>
          </p:nvPr>
        </p:nvSpPr>
        <p:spPr>
          <a:xfrm>
            <a:off x="5236119" y="499091"/>
            <a:ext cx="1944955" cy="2634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NO 29-01.2015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846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5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7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76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0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46"/>
          <p:cNvSpPr txBox="1">
            <a:spLocks/>
          </p:cNvSpPr>
          <p:nvPr/>
        </p:nvSpPr>
        <p:spPr>
          <a:xfrm>
            <a:off x="4817819" y="499091"/>
            <a:ext cx="2192568" cy="2634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SE </a:t>
            </a:r>
            <a:r>
              <a:rPr lang="sv-SE" dirty="0" smtClean="0"/>
              <a:t>2018-04-06</a:t>
            </a: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486863" y="8845165"/>
            <a:ext cx="3102812" cy="923330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sv-SE" sz="1000" b="1" kern="1200" dirty="0" smtClean="0">
                <a:solidFill>
                  <a:schemeClr val="tx1"/>
                </a:solidFill>
                <a:effectLst/>
                <a:latin typeface="+mn-lt"/>
              </a:rPr>
              <a:t>Isola ab</a:t>
            </a:r>
          </a:p>
          <a:p>
            <a:r>
              <a:rPr lang="sv-SE" sz="1000" kern="1200" dirty="0" smtClean="0">
                <a:solidFill>
                  <a:schemeClr val="tx1"/>
                </a:solidFill>
                <a:effectLst/>
                <a:latin typeface="+mn-lt"/>
              </a:rPr>
              <a:t>Västra Storgatan 59 B</a:t>
            </a:r>
          </a:p>
          <a:p>
            <a:r>
              <a:rPr lang="sv-SE" sz="1000" kern="1200" dirty="0" smtClean="0">
                <a:solidFill>
                  <a:schemeClr val="tx1"/>
                </a:solidFill>
                <a:effectLst/>
                <a:latin typeface="+mn-lt"/>
              </a:rPr>
              <a:t>291 53 Kristianstad</a:t>
            </a:r>
          </a:p>
          <a:p>
            <a:r>
              <a:rPr lang="sv-SE" sz="1000" b="0" i="0" dirty="0" smtClean="0">
                <a:latin typeface="+mn-lt"/>
                <a:cs typeface="Arial"/>
              </a:rPr>
              <a:t>Tel: 08 444 78 80 Fax: 08 730 23 51</a:t>
            </a:r>
          </a:p>
          <a:p>
            <a:r>
              <a:rPr lang="sv-SE" sz="1000" b="0" i="0" dirty="0" smtClean="0">
                <a:latin typeface="+mn-lt"/>
                <a:cs typeface="Arial"/>
              </a:rPr>
              <a:t>E-post: isola@isola.se</a:t>
            </a:r>
          </a:p>
          <a:p>
            <a:r>
              <a:rPr lang="sv-SE" sz="1000" b="0" i="0" dirty="0" smtClean="0">
                <a:latin typeface="+mn-lt"/>
                <a:cs typeface="Arial"/>
              </a:rPr>
              <a:t>www.isola.se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3854594" y="8541702"/>
            <a:ext cx="3361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dirty="0" smtClean="0">
                <a:latin typeface="B Frutiger Bold"/>
                <a:cs typeface="B Frutiger Bold"/>
              </a:rPr>
              <a:t>Godkänningar</a:t>
            </a:r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515" y="8871034"/>
            <a:ext cx="927100" cy="800100"/>
          </a:xfrm>
          <a:prstGeom prst="rect">
            <a:avLst/>
          </a:prstGeom>
        </p:spPr>
      </p:pic>
      <p:sp>
        <p:nvSpPr>
          <p:cNvPr id="28" name="Plassholder for tekst 15"/>
          <p:cNvSpPr txBox="1">
            <a:spLocks/>
          </p:cNvSpPr>
          <p:nvPr/>
        </p:nvSpPr>
        <p:spPr>
          <a:xfrm>
            <a:off x="533400" y="686111"/>
            <a:ext cx="6636233" cy="481012"/>
          </a:xfrm>
          <a:prstGeom prst="rect">
            <a:avLst/>
          </a:prstGeom>
        </p:spPr>
        <p:txBody>
          <a:bodyPr vert="horz" lIns="0" t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Isola </a:t>
            </a:r>
            <a:r>
              <a:rPr lang="sv-SE" dirty="0" smtClean="0"/>
              <a:t>Rökflaska</a:t>
            </a:r>
            <a:endParaRPr lang="nb-NO" dirty="0"/>
          </a:p>
        </p:txBody>
      </p:sp>
      <p:sp>
        <p:nvSpPr>
          <p:cNvPr id="29" name="Plassholder for tekst 16"/>
          <p:cNvSpPr txBox="1">
            <a:spLocks/>
          </p:cNvSpPr>
          <p:nvPr/>
        </p:nvSpPr>
        <p:spPr>
          <a:xfrm>
            <a:off x="533399" y="1326824"/>
            <a:ext cx="6636233" cy="2817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För kontroll av luftflöde i Mekaniskt Ventilerade Platongolv</a:t>
            </a:r>
            <a:endParaRPr lang="nb-NO" dirty="0"/>
          </a:p>
        </p:txBody>
      </p:sp>
      <p:pic>
        <p:nvPicPr>
          <p:cNvPr id="30" name="Bild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55447"/>
            <a:ext cx="7086600" cy="38100"/>
          </a:xfrm>
          <a:prstGeom prst="rect">
            <a:avLst/>
          </a:prstGeom>
        </p:spPr>
      </p:pic>
      <p:sp>
        <p:nvSpPr>
          <p:cNvPr id="31" name="Plassholder for tekst 34"/>
          <p:cNvSpPr txBox="1">
            <a:spLocks/>
          </p:cNvSpPr>
          <p:nvPr/>
        </p:nvSpPr>
        <p:spPr>
          <a:xfrm>
            <a:off x="533400" y="4960454"/>
            <a:ext cx="2962902" cy="23343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Produktbeskrivning</a:t>
            </a:r>
            <a:endParaRPr lang="nb-NO" dirty="0"/>
          </a:p>
        </p:txBody>
      </p:sp>
      <p:sp>
        <p:nvSpPr>
          <p:cNvPr id="32" name="Plassholder for tekst 34"/>
          <p:cNvSpPr txBox="1">
            <a:spLocks/>
          </p:cNvSpPr>
          <p:nvPr/>
        </p:nvSpPr>
        <p:spPr>
          <a:xfrm>
            <a:off x="533399" y="6648680"/>
            <a:ext cx="2962902" cy="1796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Rökflaskans innehåll används för kontroll av luftflöden i Isolas system för Mekaniskt Ventilerade Platongolv lösningar</a:t>
            </a:r>
            <a:r>
              <a:rPr lang="sv-SE" dirty="0"/>
              <a:t>. Flaskans innehåll skakas om </a:t>
            </a:r>
            <a:r>
              <a:rPr lang="sv-SE" dirty="0" smtClean="0"/>
              <a:t>före användning, flaskans avklippta pip bör </a:t>
            </a:r>
            <a:r>
              <a:rPr lang="sv-SE" dirty="0"/>
              <a:t>hållas något upprätt mot luftnedtaget för ge bästa </a:t>
            </a:r>
            <a:r>
              <a:rPr lang="sv-SE" dirty="0" smtClean="0"/>
              <a:t>funktion,</a:t>
            </a:r>
            <a:r>
              <a:rPr lang="sv-SE" dirty="0" smtClean="0"/>
              <a:t> med ett lätt tryck på flaskan ”puffas” det finmalda flyktiga pulvret ut för att konstatera att det finns flöde ner i golvsystemet. Efter synlig nedfart i luftnedtag ska det skriftligt redovisas i det Kvalitetssäkrings-protokoll som bifogats till den beställda dimensionering</a:t>
            </a:r>
            <a:r>
              <a:rPr lang="sv-SE" dirty="0" smtClean="0"/>
              <a:t>en.</a:t>
            </a:r>
            <a:endParaRPr lang="sv-SE" dirty="0"/>
          </a:p>
        </p:txBody>
      </p:sp>
      <p:sp>
        <p:nvSpPr>
          <p:cNvPr id="35" name="Plassholder for tekst 34"/>
          <p:cNvSpPr txBox="1">
            <a:spLocks/>
          </p:cNvSpPr>
          <p:nvPr/>
        </p:nvSpPr>
        <p:spPr>
          <a:xfrm>
            <a:off x="533399" y="6446545"/>
            <a:ext cx="2962902" cy="23343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Användning</a:t>
            </a:r>
            <a:endParaRPr lang="nb-NO" dirty="0"/>
          </a:p>
        </p:txBody>
      </p:sp>
      <p:sp>
        <p:nvSpPr>
          <p:cNvPr id="36" name="Plassholder for tekst 34"/>
          <p:cNvSpPr txBox="1">
            <a:spLocks/>
          </p:cNvSpPr>
          <p:nvPr/>
        </p:nvSpPr>
        <p:spPr>
          <a:xfrm>
            <a:off x="553279" y="6791823"/>
            <a:ext cx="2962902" cy="13795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37" name="Plassholder for tekst 34"/>
          <p:cNvSpPr txBox="1">
            <a:spLocks/>
          </p:cNvSpPr>
          <p:nvPr/>
        </p:nvSpPr>
        <p:spPr>
          <a:xfrm>
            <a:off x="4136960" y="4960453"/>
            <a:ext cx="3268809" cy="23343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Lagring</a:t>
            </a:r>
            <a:endParaRPr lang="nb-NO" dirty="0"/>
          </a:p>
        </p:txBody>
      </p:sp>
      <p:sp>
        <p:nvSpPr>
          <p:cNvPr id="38" name="Plassholder for tekst 34"/>
          <p:cNvSpPr txBox="1">
            <a:spLocks/>
          </p:cNvSpPr>
          <p:nvPr/>
        </p:nvSpPr>
        <p:spPr>
          <a:xfrm>
            <a:off x="4136960" y="5193890"/>
            <a:ext cx="3268809" cy="3134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Lagras med </a:t>
            </a:r>
            <a:r>
              <a:rPr lang="nb-NO" dirty="0" err="1" smtClean="0"/>
              <a:t>väl</a:t>
            </a:r>
            <a:r>
              <a:rPr lang="nb-NO" dirty="0" smtClean="0"/>
              <a:t> </a:t>
            </a:r>
            <a:r>
              <a:rPr lang="nb-NO" dirty="0" err="1" smtClean="0"/>
              <a:t>tillsluten</a:t>
            </a:r>
            <a:r>
              <a:rPr lang="nb-NO" dirty="0" smtClean="0"/>
              <a:t> </a:t>
            </a:r>
            <a:r>
              <a:rPr lang="nb-NO" dirty="0" err="1" smtClean="0"/>
              <a:t>skruvkork</a:t>
            </a:r>
            <a:r>
              <a:rPr lang="nb-NO" dirty="0" smtClean="0"/>
              <a:t> </a:t>
            </a:r>
          </a:p>
          <a:p>
            <a:r>
              <a:rPr lang="nb-NO" dirty="0" smtClean="0"/>
              <a:t>- </a:t>
            </a:r>
            <a:r>
              <a:rPr lang="nb-NO" dirty="0" err="1" smtClean="0"/>
              <a:t>skyddas</a:t>
            </a:r>
            <a:r>
              <a:rPr lang="nb-NO" dirty="0" smtClean="0"/>
              <a:t> </a:t>
            </a:r>
            <a:r>
              <a:rPr lang="nb-NO" dirty="0" err="1" smtClean="0"/>
              <a:t>från</a:t>
            </a:r>
            <a:r>
              <a:rPr lang="nb-NO" dirty="0" smtClean="0"/>
              <a:t> </a:t>
            </a:r>
            <a:r>
              <a:rPr lang="nb-NO" dirty="0" smtClean="0"/>
              <a:t>fukt.</a:t>
            </a:r>
          </a:p>
          <a:p>
            <a:endParaRPr lang="nb-NO" sz="800" dirty="0"/>
          </a:p>
        </p:txBody>
      </p:sp>
      <p:sp>
        <p:nvSpPr>
          <p:cNvPr id="39" name="Plassholder for tekst 34"/>
          <p:cNvSpPr txBox="1">
            <a:spLocks/>
          </p:cNvSpPr>
          <p:nvPr/>
        </p:nvSpPr>
        <p:spPr>
          <a:xfrm>
            <a:off x="533399" y="5215592"/>
            <a:ext cx="2962902" cy="19765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Isola </a:t>
            </a:r>
            <a:r>
              <a:rPr lang="sv-SE" dirty="0" smtClean="0"/>
              <a:t>Rökflaska är en produkt för kontroll av luftflöden under </a:t>
            </a:r>
            <a:r>
              <a:rPr lang="sv-SE" dirty="0" smtClean="0"/>
              <a:t>Mekaniskt Ventilerad Platongolv. Produkten  </a:t>
            </a:r>
            <a:r>
              <a:rPr lang="sv-SE" dirty="0" smtClean="0"/>
              <a:t>innehåller ett finfördelat pulver bestående av Kalksten, </a:t>
            </a:r>
            <a:r>
              <a:rPr lang="sv-SE" dirty="0"/>
              <a:t>Kiseloxid. Innehållet i Isola Rökflaska är framtaget för att vara skonsamt mot miljö och användare. Produkten är </a:t>
            </a:r>
            <a:r>
              <a:rPr lang="sv-SE" dirty="0" smtClean="0"/>
              <a:t>miljömässigt och </a:t>
            </a:r>
            <a:r>
              <a:rPr lang="sv-SE" dirty="0"/>
              <a:t>helt ofarlig, men bör inte </a:t>
            </a:r>
            <a:r>
              <a:rPr lang="sv-SE" dirty="0" smtClean="0"/>
              <a:t>inandas då pulvret är mycket finfördelat.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1" name="Plassholder for tekst 34"/>
          <p:cNvSpPr txBox="1">
            <a:spLocks/>
          </p:cNvSpPr>
          <p:nvPr/>
        </p:nvSpPr>
        <p:spPr>
          <a:xfrm>
            <a:off x="533400" y="1860415"/>
            <a:ext cx="2576513" cy="23343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Produktdata</a:t>
            </a:r>
          </a:p>
        </p:txBody>
      </p:sp>
      <p:sp>
        <p:nvSpPr>
          <p:cNvPr id="42" name="Rektangel 41"/>
          <p:cNvSpPr/>
          <p:nvPr/>
        </p:nvSpPr>
        <p:spPr>
          <a:xfrm>
            <a:off x="439780" y="2049589"/>
            <a:ext cx="4256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Innehåll</a:t>
            </a:r>
            <a:r>
              <a:rPr lang="sv-SE" sz="1000" dirty="0" smtClean="0"/>
              <a:t>:</a:t>
            </a:r>
          </a:p>
          <a:p>
            <a:r>
              <a:rPr lang="sv-SE" sz="1000" dirty="0" smtClean="0"/>
              <a:t>Kalksten</a:t>
            </a:r>
          </a:p>
          <a:p>
            <a:r>
              <a:rPr lang="sv-SE" sz="1000" dirty="0" err="1" smtClean="0"/>
              <a:t>Polydimetylsiloxan</a:t>
            </a:r>
            <a:r>
              <a:rPr lang="sv-SE" sz="1000" dirty="0" smtClean="0"/>
              <a:t>-Kiseloxid</a:t>
            </a:r>
            <a:r>
              <a:rPr lang="sv-SE" sz="1000" dirty="0" smtClean="0"/>
              <a:t> </a:t>
            </a:r>
          </a:p>
          <a:p>
            <a:endParaRPr lang="sv-SE" sz="1000" dirty="0" smtClean="0"/>
          </a:p>
          <a:p>
            <a:endParaRPr lang="sv-SE" sz="1000" dirty="0" smtClean="0"/>
          </a:p>
          <a:p>
            <a:endParaRPr lang="sv-SE" sz="1000" dirty="0" smtClean="0"/>
          </a:p>
          <a:p>
            <a:r>
              <a:rPr lang="sv-SE" sz="1000" dirty="0" smtClean="0"/>
              <a:t>Förpackning:	</a:t>
            </a:r>
            <a:r>
              <a:rPr lang="sv-SE" sz="1000" dirty="0" err="1"/>
              <a:t>P</a:t>
            </a:r>
            <a:r>
              <a:rPr lang="sv-SE" sz="1000" dirty="0" err="1" smtClean="0"/>
              <a:t>apptub</a:t>
            </a:r>
            <a:endParaRPr lang="sv-SE" sz="1000" dirty="0" smtClean="0"/>
          </a:p>
          <a:p>
            <a:r>
              <a:rPr lang="sv-SE" sz="1000" dirty="0" smtClean="0"/>
              <a:t>Antal:		1st</a:t>
            </a:r>
            <a:endParaRPr lang="sv-SE" sz="1000" dirty="0" smtClean="0"/>
          </a:p>
          <a:p>
            <a:r>
              <a:rPr lang="sv-SE" sz="1000" dirty="0" smtClean="0"/>
              <a:t>	</a:t>
            </a:r>
            <a:endParaRPr lang="sv-SE" sz="1000" dirty="0"/>
          </a:p>
          <a:p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r>
              <a:rPr lang="sv-SE" sz="1000" dirty="0" err="1" smtClean="0"/>
              <a:t>Artikelnr</a:t>
            </a:r>
            <a:r>
              <a:rPr lang="sv-SE" sz="1000" dirty="0"/>
              <a:t>: 414818</a:t>
            </a:r>
          </a:p>
          <a:p>
            <a:endParaRPr lang="sv-SE" sz="10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19" y="1964136"/>
            <a:ext cx="732898" cy="24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wed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n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z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o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loven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Klarhet.thmx</Template>
  <TotalTime>287</TotalTime>
  <Words>196</Words>
  <Application>Microsoft Office PowerPoint</Application>
  <PresentationFormat>Anpassad</PresentationFormat>
  <Paragraphs>33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</vt:i4>
      </vt:variant>
    </vt:vector>
  </HeadingPairs>
  <TitlesOfParts>
    <vt:vector size="11" baseType="lpstr">
      <vt:lpstr>Arial</vt:lpstr>
      <vt:lpstr>B Frutiger Bold</vt:lpstr>
      <vt:lpstr>Helvetivca</vt:lpstr>
      <vt:lpstr>English</vt:lpstr>
      <vt:lpstr>Swedish</vt:lpstr>
      <vt:lpstr>Denmark</vt:lpstr>
      <vt:lpstr>German</vt:lpstr>
      <vt:lpstr>Czech</vt:lpstr>
      <vt:lpstr>Poland</vt:lpstr>
      <vt:lpstr>Slovenia</vt:lpstr>
      <vt:lpstr>PowerPoint-presentation</vt:lpstr>
    </vt:vector>
  </TitlesOfParts>
  <Company>Edison Menlo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Erik Farstad</dc:creator>
  <cp:lastModifiedBy>Kjell Holm</cp:lastModifiedBy>
  <cp:revision>175</cp:revision>
  <cp:lastPrinted>2015-06-01T13:55:51Z</cp:lastPrinted>
  <dcterms:created xsi:type="dcterms:W3CDTF">2015-05-22T12:28:04Z</dcterms:created>
  <dcterms:modified xsi:type="dcterms:W3CDTF">2018-04-06T09:43:22Z</dcterms:modified>
</cp:coreProperties>
</file>